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60" r:id="rId3"/>
    <p:sldId id="258" r:id="rId4"/>
    <p:sldId id="259" r:id="rId5"/>
    <p:sldId id="261" r:id="rId6"/>
    <p:sldId id="262" r:id="rId7"/>
    <p:sldId id="263" r:id="rId8"/>
    <p:sldId id="264" r:id="rId9"/>
    <p:sldId id="266"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407A"/>
    <a:srgbClr val="2C5884"/>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5" autoAdjust="0"/>
    <p:restoredTop sz="65628" autoAdjust="0"/>
  </p:normalViewPr>
  <p:slideViewPr>
    <p:cSldViewPr>
      <p:cViewPr>
        <p:scale>
          <a:sx n="70" d="100"/>
          <a:sy n="70"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8B3B535-6237-4DF1-A398-73DB4BDE2260}" type="datetimeFigureOut">
              <a:rPr lang="de-DE"/>
              <a:pPr>
                <a:defRPr/>
              </a:pPr>
              <a:t>17.10.2014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E407D69F-4585-44C9-9856-FA4124E1D79D}" type="slidenum">
              <a:rPr lang="de-DE"/>
              <a:pPr>
                <a:defRPr/>
              </a:pPr>
              <a:t>‹Nr.›</a:t>
            </a:fld>
            <a:endParaRPr lang="de-DE"/>
          </a:p>
        </p:txBody>
      </p:sp>
    </p:spTree>
    <p:extLst>
      <p:ext uri="{BB962C8B-B14F-4D97-AF65-F5344CB8AC3E}">
        <p14:creationId xmlns:p14="http://schemas.microsoft.com/office/powerpoint/2010/main" val="8260591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sz="1600" smtClean="0">
                <a:latin typeface="UB Scala Sans" pitchFamily="2" charset="0"/>
              </a:rPr>
              <a:t>Hinweis:</a:t>
            </a:r>
          </a:p>
          <a:p>
            <a:pPr>
              <a:spcBef>
                <a:spcPct val="0"/>
              </a:spcBef>
            </a:pPr>
            <a:r>
              <a:rPr lang="de-DE" altLang="en-US" sz="1600" smtClean="0">
                <a:latin typeface="UB Scala Sans" pitchFamily="2" charset="0"/>
              </a:rPr>
              <a:t> </a:t>
            </a:r>
          </a:p>
          <a:p>
            <a:pPr>
              <a:spcBef>
                <a:spcPct val="0"/>
              </a:spcBef>
            </a:pPr>
            <a:r>
              <a:rPr lang="de-DE" altLang="en-US" b="1" smtClean="0">
                <a:latin typeface="UB Scala Sans" pitchFamily="2" charset="0"/>
              </a:rPr>
              <a:t>Anpassen der Fußzeile:</a:t>
            </a:r>
            <a:r>
              <a:rPr lang="de-DE" altLang="en-US" smtClean="0">
                <a:latin typeface="UB Scala Sans" pitchFamily="2" charset="0"/>
              </a:rPr>
              <a:t> Die PowerPoint-Vorlagen weisen alle eine Fußzeile auf, die sich natürlich individuell anpassen lässt. Um z.B. den Titel des Vortrages und den Namen des Referenten einzutragen muss dazu der Hauptfolienmaster geändert werden. In PowerPoint 2007/2010 muss man dazu unter dem Menü-Punkt "Ansicht" den Button "Folienmaster" anklicken. Am linken Bildschirmrand wird dann die Liste der Masterfolien angezeigt. Der oberste ist der Hauptmaster in dem sich die Textfelder der Fußzeile problemlos ändern lassen.</a:t>
            </a:r>
          </a:p>
          <a:p>
            <a:pPr>
              <a:spcBef>
                <a:spcPct val="0"/>
              </a:spcBef>
            </a:pPr>
            <a:endParaRPr lang="de-DE" altLang="en-US" smtClean="0"/>
          </a:p>
        </p:txBody>
      </p:sp>
      <p:sp>
        <p:nvSpPr>
          <p:cNvPr id="41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FFF6C6D9-3DFF-4CF6-B242-2EC7E417488B}" type="slidenum">
              <a:rPr lang="de-DE" altLang="en-US" sz="1200"/>
              <a:pPr eaLnBrk="1" hangingPunct="1"/>
              <a:t>1</a:t>
            </a:fld>
            <a:endParaRPr lang="de-DE"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noFill/>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16383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5" name="Inhaltsplatzhalter 2"/>
          <p:cNvSpPr>
            <a:spLocks noGrp="1"/>
          </p:cNvSpPr>
          <p:nvPr>
            <p:ph idx="1"/>
          </p:nvPr>
        </p:nvSpPr>
        <p:spPr>
          <a:xfrm>
            <a:off x="838200" y="2590800"/>
            <a:ext cx="7467600" cy="355284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882198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5"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6" name="Inhaltsplatzhalter 2"/>
          <p:cNvSpPr>
            <a:spLocks noGrp="1"/>
          </p:cNvSpPr>
          <p:nvPr>
            <p:ph sz="half" idx="1"/>
          </p:nvPr>
        </p:nvSpPr>
        <p:spPr>
          <a:xfrm>
            <a:off x="83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Inhaltsplatzhalter 3"/>
          <p:cNvSpPr>
            <a:spLocks noGrp="1"/>
          </p:cNvSpPr>
          <p:nvPr>
            <p:ph sz="half" idx="2"/>
          </p:nvPr>
        </p:nvSpPr>
        <p:spPr>
          <a:xfrm>
            <a:off x="464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189330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7" name="Titel 1"/>
          <p:cNvSpPr>
            <a:spLocks noGrp="1"/>
          </p:cNvSpPr>
          <p:nvPr>
            <p:ph type="title"/>
          </p:nvPr>
        </p:nvSpPr>
        <p:spPr>
          <a:xfrm>
            <a:off x="457200" y="1131894"/>
            <a:ext cx="8229600" cy="1143000"/>
          </a:xfrm>
        </p:spPr>
        <p:txBody>
          <a:bodyPr/>
          <a:lstStyle>
            <a:lvl1pPr>
              <a:defRPr/>
            </a:lvl1pPr>
          </a:lstStyle>
          <a:p>
            <a:r>
              <a:rPr lang="de-DE" smtClean="0"/>
              <a:t>Titelmasterformat durch Klicken bearbeiten</a:t>
            </a:r>
            <a:endParaRPr lang="de-DE" dirty="0"/>
          </a:p>
        </p:txBody>
      </p:sp>
      <p:sp>
        <p:nvSpPr>
          <p:cNvPr id="8" name="Textplatzhalter 2"/>
          <p:cNvSpPr>
            <a:spLocks noGrp="1"/>
          </p:cNvSpPr>
          <p:nvPr>
            <p:ph type="body" idx="1"/>
          </p:nvPr>
        </p:nvSpPr>
        <p:spPr>
          <a:xfrm>
            <a:off x="457200" y="2392369"/>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9" name="Inhaltsplatzhalter 3"/>
          <p:cNvSpPr>
            <a:spLocks noGrp="1"/>
          </p:cNvSpPr>
          <p:nvPr>
            <p:ph sz="half" idx="2"/>
          </p:nvPr>
        </p:nvSpPr>
        <p:spPr>
          <a:xfrm>
            <a:off x="457200" y="3032131"/>
            <a:ext cx="4040188"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extplatzhalter 4"/>
          <p:cNvSpPr>
            <a:spLocks noGrp="1"/>
          </p:cNvSpPr>
          <p:nvPr>
            <p:ph type="body" sz="quarter" idx="3"/>
          </p:nvPr>
        </p:nvSpPr>
        <p:spPr>
          <a:xfrm>
            <a:off x="4645025" y="2392369"/>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1" name="Inhaltsplatzhalter 5"/>
          <p:cNvSpPr>
            <a:spLocks noGrp="1"/>
          </p:cNvSpPr>
          <p:nvPr>
            <p:ph sz="quarter" idx="4"/>
          </p:nvPr>
        </p:nvSpPr>
        <p:spPr>
          <a:xfrm>
            <a:off x="4645025" y="3032131"/>
            <a:ext cx="4041775"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585014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604634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86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457200" y="1004911"/>
            <a:ext cx="3008313" cy="1162050"/>
          </a:xfrm>
        </p:spPr>
        <p:txBody>
          <a:bodyPr anchor="b"/>
          <a:lstStyle>
            <a:lvl1pPr algn="l">
              <a:defRPr sz="2000" b="1"/>
            </a:lvl1pPr>
          </a:lstStyle>
          <a:p>
            <a:r>
              <a:rPr lang="de-DE" smtClean="0"/>
              <a:t>Titelmasterformat durch Klicken bearbeiten</a:t>
            </a:r>
            <a:endParaRPr lang="de-DE" dirty="0"/>
          </a:p>
        </p:txBody>
      </p:sp>
      <p:sp>
        <p:nvSpPr>
          <p:cNvPr id="6" name="Inhaltsplatzhalter 2"/>
          <p:cNvSpPr>
            <a:spLocks noGrp="1"/>
          </p:cNvSpPr>
          <p:nvPr>
            <p:ph idx="1"/>
          </p:nvPr>
        </p:nvSpPr>
        <p:spPr>
          <a:xfrm>
            <a:off x="3575050" y="1000108"/>
            <a:ext cx="5111750" cy="5286412"/>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3"/>
          <p:cNvSpPr>
            <a:spLocks noGrp="1"/>
          </p:cNvSpPr>
          <p:nvPr>
            <p:ph type="body" sz="half" idx="2"/>
          </p:nvPr>
        </p:nvSpPr>
        <p:spPr>
          <a:xfrm>
            <a:off x="457200" y="2166961"/>
            <a:ext cx="3008313" cy="41195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869856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Inhaltsplatzhalter 4"/>
          <p:cNvSpPr>
            <a:spLocks noGrp="1"/>
          </p:cNvSpPr>
          <p:nvPr>
            <p:ph idx="1"/>
          </p:nvPr>
        </p:nvSpPr>
        <p:spPr>
          <a:xfrm>
            <a:off x="838200" y="2590800"/>
            <a:ext cx="7467600" cy="3552825"/>
          </a:xfrm>
        </p:spPr>
        <p:txBody>
          <a:bodyPr/>
          <a:lstStyle/>
          <a:p>
            <a:pPr lvl="0"/>
            <a:r>
              <a:rPr lang="de-DE" smtClean="0"/>
              <a:t>Textmasterformat bearbeiten</a:t>
            </a:r>
          </a:p>
        </p:txBody>
      </p:sp>
    </p:spTree>
    <p:extLst>
      <p:ext uri="{BB962C8B-B14F-4D97-AF65-F5344CB8AC3E}">
        <p14:creationId xmlns:p14="http://schemas.microsoft.com/office/powerpoint/2010/main" val="257850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6" name="Bildplatzhalter 2"/>
          <p:cNvSpPr>
            <a:spLocks noGrp="1"/>
          </p:cNvSpPr>
          <p:nvPr>
            <p:ph type="pic" idx="1"/>
          </p:nvPr>
        </p:nvSpPr>
        <p:spPr>
          <a:xfrm>
            <a:off x="1792288" y="1142983"/>
            <a:ext cx="5486400" cy="3584591"/>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7"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309832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7" descr="Powerpoint-english-02.g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0" descr="Powerpoint-english.gif"/>
          <p:cNvPicPr>
            <a:picLocks noChangeAspect="1"/>
          </p:cNvPicPr>
          <p:nvPr/>
        </p:nvPicPr>
        <p:blipFill>
          <a:blip r:embed="rId12" cstate="print">
            <a:extLst>
              <a:ext uri="{28A0092B-C50C-407E-A947-70E740481C1C}">
                <a14:useLocalDpi xmlns:a14="http://schemas.microsoft.com/office/drawing/2010/main" val="0"/>
              </a:ext>
            </a:extLst>
          </a:blip>
          <a:srcRect b="4851"/>
          <a:stretch>
            <a:fillRect/>
          </a:stretch>
        </p:blipFill>
        <p:spPr bwMode="hidden">
          <a:xfrm>
            <a:off x="0" y="0"/>
            <a:ext cx="9144000"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838200" y="11430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smtClean="0"/>
              <a:t>Klicken Sie, um das Titelformat</a:t>
            </a:r>
            <a:br>
              <a:rPr lang="de-DE" altLang="en-US" smtClean="0"/>
            </a:br>
            <a:r>
              <a:rPr lang="de-DE" altLang="en-US" smtClean="0"/>
              <a:t>zu bearbeiten</a:t>
            </a:r>
          </a:p>
        </p:txBody>
      </p:sp>
      <p:sp>
        <p:nvSpPr>
          <p:cNvPr id="1029" name="Rectangle 3"/>
          <p:cNvSpPr>
            <a:spLocks noGrp="1" noChangeArrowheads="1"/>
          </p:cNvSpPr>
          <p:nvPr>
            <p:ph type="body" idx="1"/>
          </p:nvPr>
        </p:nvSpPr>
        <p:spPr bwMode="auto">
          <a:xfrm>
            <a:off x="838200" y="2590800"/>
            <a:ext cx="7467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Klicken Sie, um die Formate des Vorlagentextes zu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1030" name="Rectangle 23"/>
          <p:cNvSpPr>
            <a:spLocks noChangeArrowheads="1"/>
          </p:cNvSpPr>
          <p:nvPr/>
        </p:nvSpPr>
        <p:spPr bwMode="auto">
          <a:xfrm>
            <a:off x="7924800" y="6557963"/>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r" eaLnBrk="1" hangingPunct="1"/>
            <a:endParaRPr lang="de-DE" altLang="en-US" sz="900" dirty="0">
              <a:solidFill>
                <a:srgbClr val="00407A"/>
              </a:solidFill>
              <a:latin typeface="Arial" charset="0"/>
            </a:endParaRPr>
          </a:p>
        </p:txBody>
      </p:sp>
      <p:sp>
        <p:nvSpPr>
          <p:cNvPr id="1031" name="Rectangle 23"/>
          <p:cNvSpPr>
            <a:spLocks noChangeArrowheads="1"/>
          </p:cNvSpPr>
          <p:nvPr/>
        </p:nvSpPr>
        <p:spPr bwMode="auto">
          <a:xfrm>
            <a:off x="152400" y="6557963"/>
            <a:ext cx="7543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de-DE" altLang="en-US" sz="900" dirty="0" smtClean="0">
                <a:solidFill>
                  <a:srgbClr val="00407A"/>
                </a:solidFill>
                <a:latin typeface="Arial" charset="0"/>
              </a:rPr>
              <a:t>Daniel Münch</a:t>
            </a:r>
            <a:endParaRPr lang="de-DE" altLang="en-US" sz="900" dirty="0">
              <a:solidFill>
                <a:srgbClr val="00407A"/>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fontAlgn="base" hangingPunct="1">
        <a:spcBef>
          <a:spcPct val="0"/>
        </a:spcBef>
        <a:spcAft>
          <a:spcPct val="0"/>
        </a:spcAft>
        <a:defRPr sz="2800">
          <a:solidFill>
            <a:srgbClr val="00407A"/>
          </a:solidFill>
          <a:latin typeface="Arial" charset="0"/>
          <a:ea typeface="+mj-ea"/>
          <a:cs typeface="+mj-cs"/>
        </a:defRPr>
      </a:lvl1pPr>
      <a:lvl2pPr algn="l" rtl="0" eaLnBrk="1" fontAlgn="base" hangingPunct="1">
        <a:spcBef>
          <a:spcPct val="0"/>
        </a:spcBef>
        <a:spcAft>
          <a:spcPct val="0"/>
        </a:spcAft>
        <a:defRPr sz="2800">
          <a:solidFill>
            <a:srgbClr val="00407A"/>
          </a:solidFill>
          <a:latin typeface="Arial" charset="0"/>
        </a:defRPr>
      </a:lvl2pPr>
      <a:lvl3pPr algn="l" rtl="0" eaLnBrk="1" fontAlgn="base" hangingPunct="1">
        <a:spcBef>
          <a:spcPct val="0"/>
        </a:spcBef>
        <a:spcAft>
          <a:spcPct val="0"/>
        </a:spcAft>
        <a:defRPr sz="2800">
          <a:solidFill>
            <a:srgbClr val="00407A"/>
          </a:solidFill>
          <a:latin typeface="Arial" charset="0"/>
        </a:defRPr>
      </a:lvl3pPr>
      <a:lvl4pPr algn="l" rtl="0" eaLnBrk="1" fontAlgn="base" hangingPunct="1">
        <a:spcBef>
          <a:spcPct val="0"/>
        </a:spcBef>
        <a:spcAft>
          <a:spcPct val="0"/>
        </a:spcAft>
        <a:defRPr sz="2800">
          <a:solidFill>
            <a:srgbClr val="00407A"/>
          </a:solidFill>
          <a:latin typeface="Arial" charset="0"/>
        </a:defRPr>
      </a:lvl4pPr>
      <a:lvl5pPr algn="l" rtl="0" eaLnBrk="1" fontAlgn="base" hangingPunct="1">
        <a:spcBef>
          <a:spcPct val="0"/>
        </a:spcBef>
        <a:spcAft>
          <a:spcPct val="0"/>
        </a:spcAft>
        <a:defRPr sz="2800">
          <a:solidFill>
            <a:srgbClr val="00407A"/>
          </a:solidFill>
          <a:latin typeface="Arial" charset="0"/>
        </a:defRPr>
      </a:lvl5pPr>
      <a:lvl6pPr marL="457200" algn="l" rtl="0" eaLnBrk="1" fontAlgn="base" hangingPunct="1">
        <a:spcBef>
          <a:spcPct val="0"/>
        </a:spcBef>
        <a:spcAft>
          <a:spcPct val="0"/>
        </a:spcAft>
        <a:defRPr sz="2800" b="1">
          <a:solidFill>
            <a:srgbClr val="00407A"/>
          </a:solidFill>
          <a:latin typeface="UB Scala" pitchFamily="2" charset="0"/>
        </a:defRPr>
      </a:lvl6pPr>
      <a:lvl7pPr marL="914400" algn="l" rtl="0" eaLnBrk="1" fontAlgn="base" hangingPunct="1">
        <a:spcBef>
          <a:spcPct val="0"/>
        </a:spcBef>
        <a:spcAft>
          <a:spcPct val="0"/>
        </a:spcAft>
        <a:defRPr sz="2800" b="1">
          <a:solidFill>
            <a:srgbClr val="00407A"/>
          </a:solidFill>
          <a:latin typeface="UB Scala" pitchFamily="2" charset="0"/>
        </a:defRPr>
      </a:lvl7pPr>
      <a:lvl8pPr marL="1371600" algn="l" rtl="0" eaLnBrk="1" fontAlgn="base" hangingPunct="1">
        <a:spcBef>
          <a:spcPct val="0"/>
        </a:spcBef>
        <a:spcAft>
          <a:spcPct val="0"/>
        </a:spcAft>
        <a:defRPr sz="2800" b="1">
          <a:solidFill>
            <a:srgbClr val="00407A"/>
          </a:solidFill>
          <a:latin typeface="UB Scala" pitchFamily="2" charset="0"/>
        </a:defRPr>
      </a:lvl8pPr>
      <a:lvl9pPr marL="1828800" algn="l" rtl="0" eaLnBrk="1" fontAlgn="base" hangingPunct="1">
        <a:spcBef>
          <a:spcPct val="0"/>
        </a:spcBef>
        <a:spcAft>
          <a:spcPct val="0"/>
        </a:spcAft>
        <a:defRPr sz="2800" b="1">
          <a:solidFill>
            <a:srgbClr val="00407A"/>
          </a:solidFill>
          <a:latin typeface="UB Scala" pitchFamily="2" charset="0"/>
        </a:defRPr>
      </a:lvl9pPr>
    </p:titleStyle>
    <p:body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eutsch.lingolia.com/de/grammatik/verben/passiv" TargetMode="External"/><Relationship Id="rId2" Type="http://schemas.openxmlformats.org/officeDocument/2006/relationships/hyperlink" Target="http://www.mein-deutschbuch.de/lernen.php?menu_id=148" TargetMode="External"/><Relationship Id="rId1" Type="http://schemas.openxmlformats.org/officeDocument/2006/relationships/slideLayout" Target="../slideLayouts/slideLayout2.xml"/><Relationship Id="rId4" Type="http://schemas.openxmlformats.org/officeDocument/2006/relationships/hyperlink" Target="https://deutsch.lingolia.com/de/grammatik/verben/passiv/uebung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5" descr="Powerpoint-english-04.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Grafik 6" descr="Powerpoint-english-03.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ctrTitle"/>
          </p:nvPr>
        </p:nvSpPr>
        <p:spPr>
          <a:xfrm>
            <a:off x="2895600" y="3429000"/>
            <a:ext cx="5748338" cy="1143000"/>
          </a:xfrm>
        </p:spPr>
        <p:txBody>
          <a:bodyPr/>
          <a:lstStyle/>
          <a:p>
            <a:r>
              <a:rPr lang="de-DE" altLang="en-US" sz="2600" dirty="0" smtClean="0">
                <a:cs typeface="Arial" charset="0"/>
              </a:rPr>
              <a:t>Das Passiv im Deutschen (Präsens)</a:t>
            </a:r>
            <a:endParaRPr lang="en-US" altLang="en-US" sz="2600" dirty="0" smtClean="0">
              <a:cs typeface="Arial" charset="0"/>
            </a:endParaRPr>
          </a:p>
        </p:txBody>
      </p:sp>
      <p:sp>
        <p:nvSpPr>
          <p:cNvPr id="2053" name="Rectangle 3"/>
          <p:cNvSpPr>
            <a:spLocks noGrp="1" noChangeArrowheads="1"/>
          </p:cNvSpPr>
          <p:nvPr>
            <p:ph type="subTitle" idx="1"/>
          </p:nvPr>
        </p:nvSpPr>
        <p:spPr>
          <a:xfrm>
            <a:off x="2895600" y="4643438"/>
            <a:ext cx="5748338" cy="428625"/>
          </a:xfrm>
        </p:spPr>
        <p:txBody>
          <a:bodyPr anchor="ctr"/>
          <a:lstStyle/>
          <a:p>
            <a:pPr algn="l"/>
            <a:r>
              <a:rPr lang="de-DE" altLang="en-US" sz="1400" dirty="0" smtClean="0">
                <a:solidFill>
                  <a:srgbClr val="00407A"/>
                </a:solidFill>
                <a:cs typeface="Arial" charset="0"/>
              </a:rPr>
              <a:t>Daniel Münch (SEK </a:t>
            </a:r>
            <a:r>
              <a:rPr lang="de-DE" altLang="en-US" sz="1400" dirty="0" err="1" smtClean="0">
                <a:solidFill>
                  <a:srgbClr val="00407A"/>
                </a:solidFill>
                <a:cs typeface="Arial" charset="0"/>
              </a:rPr>
              <a:t>Catalunya</a:t>
            </a:r>
            <a:r>
              <a:rPr lang="de-DE" altLang="en-US" sz="1400" dirty="0" smtClean="0">
                <a:solidFill>
                  <a:srgbClr val="00407A"/>
                </a:solidFill>
                <a:cs typeface="Arial" charset="0"/>
              </a:rPr>
              <a:t>)</a:t>
            </a:r>
            <a:endParaRPr lang="en-US" altLang="en-US" sz="1400" dirty="0" smtClean="0">
              <a:solidFill>
                <a:srgbClr val="00407A"/>
              </a:solidFill>
              <a:cs typeface="Arial"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a:t>
            </a:r>
            <a:r>
              <a:rPr lang="de-DE" dirty="0" smtClean="0"/>
              <a:t>. Bildung: Zustandspassiv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Beispiele</a:t>
            </a:r>
            <a:r>
              <a:rPr lang="de-DE" sz="3000" dirty="0" smtClean="0"/>
              <a:t>:</a:t>
            </a:r>
          </a:p>
          <a:p>
            <a:pPr algn="just"/>
            <a:r>
              <a:rPr lang="de-DE" sz="3200" dirty="0">
                <a:solidFill>
                  <a:srgbClr val="003366"/>
                </a:solidFill>
              </a:rPr>
              <a:t>Das Fenster </a:t>
            </a:r>
            <a:r>
              <a:rPr lang="de-DE" sz="3200" b="1" dirty="0" smtClean="0">
                <a:solidFill>
                  <a:srgbClr val="003366"/>
                </a:solidFill>
              </a:rPr>
              <a:t>ist geöffnet</a:t>
            </a:r>
            <a:endParaRPr lang="de-DE" sz="3200" b="1" dirty="0">
              <a:solidFill>
                <a:srgbClr val="003366"/>
              </a:solidFill>
            </a:endParaRPr>
          </a:p>
          <a:p>
            <a:pPr algn="just"/>
            <a:r>
              <a:rPr lang="de-DE" sz="3200" dirty="0">
                <a:solidFill>
                  <a:srgbClr val="003366"/>
                </a:solidFill>
              </a:rPr>
              <a:t>Die Hausaufgaben </a:t>
            </a:r>
            <a:r>
              <a:rPr lang="de-DE" sz="3200" b="1" dirty="0" smtClean="0">
                <a:solidFill>
                  <a:srgbClr val="003366"/>
                </a:solidFill>
              </a:rPr>
              <a:t>sind gemacht</a:t>
            </a:r>
            <a:endParaRPr lang="de-DE" sz="3200" b="1" dirty="0">
              <a:solidFill>
                <a:srgbClr val="003366"/>
              </a:solidFill>
            </a:endParaRPr>
          </a:p>
          <a:p>
            <a:pPr algn="just"/>
            <a:r>
              <a:rPr lang="de-DE" sz="3200" dirty="0">
                <a:solidFill>
                  <a:srgbClr val="003366"/>
                </a:solidFill>
              </a:rPr>
              <a:t>Das Schwimmbad </a:t>
            </a:r>
            <a:r>
              <a:rPr lang="de-DE" sz="3200" b="1" dirty="0" smtClean="0">
                <a:solidFill>
                  <a:srgbClr val="003366"/>
                </a:solidFill>
              </a:rPr>
              <a:t>ist geschlossen</a:t>
            </a:r>
            <a:r>
              <a:rPr lang="de-DE" sz="3200" dirty="0">
                <a:solidFill>
                  <a:srgbClr val="003366"/>
                </a:solidFill>
              </a:rPr>
              <a:t>.</a:t>
            </a:r>
          </a:p>
          <a:p>
            <a:pPr marL="0" indent="0">
              <a:buNone/>
            </a:pPr>
            <a:endParaRPr lang="en-US" sz="3000" dirty="0"/>
          </a:p>
        </p:txBody>
      </p:sp>
    </p:spTree>
    <p:extLst>
      <p:ext uri="{BB962C8B-B14F-4D97-AF65-F5344CB8AC3E}">
        <p14:creationId xmlns:p14="http://schemas.microsoft.com/office/powerpoint/2010/main" val="72650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Wir bauen eine Kirche.</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Eine Kirche wird gebaut.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321984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Sie lösen die Hausaufgabe.</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Die Hausaufgabe wird (von ihnen/ durch sie) gelöst.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30886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Ich schreibe ein Gedicht.</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Ein Gedicht wird (von mir) geschrieben.</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44641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Ich putze das Haus.</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Das Haus wird von mir geputzt.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372275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Sie malt ein Bild.</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Ein Bild wird (von ihr) gemalt.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317883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Simone liebt Michael.</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Michael wird von Simone geliebt.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364542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Jens bringt die Bücher zurück.</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Die Bücher werden (von Jens) zurückgebracht.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16926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Sie tragen den schweren Schrank.</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Der schwere Schrank wird (von ihnen) getragen.</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1616085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Die Krankenschwester hilft dem Arzt.</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Dem Arzt wird von der Krankenschwester geholfen.</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138417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Passiv vs. Aktiv</a:t>
            </a:r>
            <a:endParaRPr lang="en-US" dirty="0"/>
          </a:p>
        </p:txBody>
      </p:sp>
      <p:sp>
        <p:nvSpPr>
          <p:cNvPr id="3" name="Inhaltsplatzhalter 2"/>
          <p:cNvSpPr>
            <a:spLocks noGrp="1"/>
          </p:cNvSpPr>
          <p:nvPr>
            <p:ph idx="1"/>
          </p:nvPr>
        </p:nvSpPr>
        <p:spPr/>
        <p:txBody>
          <a:bodyPr/>
          <a:lstStyle/>
          <a:p>
            <a:pPr marL="0" indent="0">
              <a:buNone/>
            </a:pPr>
            <a:r>
              <a:rPr lang="de-DE" sz="3000" u="sng" dirty="0" smtClean="0">
                <a:solidFill>
                  <a:srgbClr val="003366"/>
                </a:solidFill>
              </a:rPr>
              <a:t>Aktivsatz</a:t>
            </a:r>
            <a:r>
              <a:rPr lang="de-DE" sz="3000" u="sng" dirty="0" smtClean="0"/>
              <a:t>: </a:t>
            </a:r>
          </a:p>
          <a:p>
            <a:pPr marL="0" indent="0">
              <a:buNone/>
            </a:pPr>
            <a:r>
              <a:rPr lang="de-DE" sz="3000" dirty="0" smtClean="0">
                <a:solidFill>
                  <a:srgbClr val="FF0000"/>
                </a:solidFill>
              </a:rPr>
              <a:t>Der Bäcker </a:t>
            </a:r>
            <a:r>
              <a:rPr lang="de-DE" sz="3000" dirty="0" smtClean="0">
                <a:solidFill>
                  <a:srgbClr val="00B0F0"/>
                </a:solidFill>
              </a:rPr>
              <a:t>backt</a:t>
            </a:r>
            <a:r>
              <a:rPr lang="de-DE" sz="3000" dirty="0" smtClean="0"/>
              <a:t> </a:t>
            </a:r>
            <a:r>
              <a:rPr lang="de-DE" sz="3000" dirty="0" smtClean="0">
                <a:solidFill>
                  <a:srgbClr val="00B050"/>
                </a:solidFill>
              </a:rPr>
              <a:t>den Kuchen.</a:t>
            </a:r>
          </a:p>
          <a:p>
            <a:pPr marL="0" indent="0">
              <a:buNone/>
            </a:pPr>
            <a:endParaRPr lang="de-DE" sz="3000" dirty="0"/>
          </a:p>
          <a:p>
            <a:pPr marL="0" indent="0">
              <a:buNone/>
            </a:pPr>
            <a:r>
              <a:rPr lang="de-DE" sz="3000" u="sng" dirty="0" smtClean="0">
                <a:solidFill>
                  <a:srgbClr val="003366"/>
                </a:solidFill>
              </a:rPr>
              <a:t>Passivsatz</a:t>
            </a:r>
            <a:r>
              <a:rPr lang="de-DE" sz="3000" u="sng" dirty="0" smtClean="0"/>
              <a:t>: </a:t>
            </a:r>
          </a:p>
          <a:p>
            <a:pPr marL="0" indent="0">
              <a:buNone/>
            </a:pPr>
            <a:r>
              <a:rPr lang="de-DE" sz="3000" dirty="0" smtClean="0">
                <a:solidFill>
                  <a:srgbClr val="00B050"/>
                </a:solidFill>
              </a:rPr>
              <a:t>Der Kuchen </a:t>
            </a:r>
            <a:r>
              <a:rPr lang="de-DE" sz="3000" dirty="0" smtClean="0">
                <a:solidFill>
                  <a:srgbClr val="00B0F0"/>
                </a:solidFill>
              </a:rPr>
              <a:t>wird</a:t>
            </a:r>
            <a:r>
              <a:rPr lang="de-DE" sz="3000" dirty="0" smtClean="0"/>
              <a:t> </a:t>
            </a:r>
            <a:r>
              <a:rPr lang="de-DE" sz="3000" dirty="0" smtClean="0">
                <a:solidFill>
                  <a:srgbClr val="FF0000"/>
                </a:solidFill>
              </a:rPr>
              <a:t>(vom Bäcker) </a:t>
            </a:r>
            <a:r>
              <a:rPr lang="de-DE" sz="3000" dirty="0" smtClean="0">
                <a:solidFill>
                  <a:srgbClr val="00B0F0"/>
                </a:solidFill>
              </a:rPr>
              <a:t>gebacken</a:t>
            </a:r>
            <a:r>
              <a:rPr lang="de-DE" sz="3000" dirty="0" smtClean="0"/>
              <a:t>.</a:t>
            </a:r>
            <a:endParaRPr lang="en-US" sz="3000" dirty="0"/>
          </a:p>
        </p:txBody>
      </p:sp>
    </p:spTree>
    <p:extLst>
      <p:ext uri="{BB962C8B-B14F-4D97-AF65-F5344CB8AC3E}">
        <p14:creationId xmlns:p14="http://schemas.microsoft.com/office/powerpoint/2010/main" val="153565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In München trinken sie viel Bier.</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(Es) wird viel Bier in München getrunken.</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250047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Er repariert das Auto.</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Das Auto wird von ihm repariert.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405984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Sie muss die Aufgabe korrigieren.</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Die Aufgabe muss von ihr korrigiert werden.</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270408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Wir öffnen das Fenster.</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Das </a:t>
            </a:r>
            <a:r>
              <a:rPr lang="de-DE" sz="3000" dirty="0">
                <a:solidFill>
                  <a:srgbClr val="003366"/>
                </a:solidFill>
              </a:rPr>
              <a:t>F</a:t>
            </a:r>
            <a:r>
              <a:rPr lang="de-DE" sz="3000" dirty="0" smtClean="0">
                <a:solidFill>
                  <a:srgbClr val="003366"/>
                </a:solidFill>
              </a:rPr>
              <a:t>enster wird von uns geöffnet.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89409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a:t>
            </a:r>
            <a:r>
              <a:rPr lang="de-DE" dirty="0" smtClean="0"/>
              <a:t>. Beispiele</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Aktivsatz:</a:t>
            </a:r>
          </a:p>
          <a:p>
            <a:pPr marL="0" indent="0">
              <a:buNone/>
            </a:pPr>
            <a:r>
              <a:rPr lang="de-DE" sz="3000" dirty="0" smtClean="0">
                <a:solidFill>
                  <a:srgbClr val="003366"/>
                </a:solidFill>
              </a:rPr>
              <a:t>Ich hole das Auto ab.</a:t>
            </a:r>
          </a:p>
          <a:p>
            <a:pPr marL="0" indent="0">
              <a:buNone/>
            </a:pPr>
            <a:endParaRPr lang="de-DE" sz="3000" dirty="0">
              <a:solidFill>
                <a:srgbClr val="003366"/>
              </a:solidFill>
            </a:endParaRPr>
          </a:p>
          <a:p>
            <a:pPr marL="0" indent="0">
              <a:buNone/>
            </a:pPr>
            <a:r>
              <a:rPr lang="de-DE" sz="3000" dirty="0" smtClean="0">
                <a:solidFill>
                  <a:srgbClr val="003366"/>
                </a:solidFill>
              </a:rPr>
              <a:t>Passivsatz:</a:t>
            </a:r>
          </a:p>
          <a:p>
            <a:pPr marL="0" indent="0">
              <a:buNone/>
            </a:pPr>
            <a:r>
              <a:rPr lang="de-DE" sz="3000" dirty="0" smtClean="0">
                <a:solidFill>
                  <a:srgbClr val="003366"/>
                </a:solidFill>
              </a:rPr>
              <a:t>Das Auto wird von </a:t>
            </a:r>
            <a:r>
              <a:rPr lang="de-DE" sz="3000" smtClean="0">
                <a:solidFill>
                  <a:srgbClr val="003366"/>
                </a:solidFill>
              </a:rPr>
              <a:t>mir abgeholt.</a:t>
            </a:r>
            <a:endParaRPr lang="de-DE" sz="3200" dirty="0">
              <a:solidFill>
                <a:srgbClr val="003366"/>
              </a:solidFill>
            </a:endParaRPr>
          </a:p>
          <a:p>
            <a:pPr marL="0" indent="0">
              <a:buNone/>
            </a:pPr>
            <a:endParaRPr lang="en-US" sz="3000" dirty="0"/>
          </a:p>
        </p:txBody>
      </p:sp>
    </p:spTree>
    <p:extLst>
      <p:ext uri="{BB962C8B-B14F-4D97-AF65-F5344CB8AC3E}">
        <p14:creationId xmlns:p14="http://schemas.microsoft.com/office/powerpoint/2010/main" val="424772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Internetlinks</a:t>
            </a:r>
            <a:endParaRPr lang="en-US" dirty="0"/>
          </a:p>
        </p:txBody>
      </p:sp>
      <p:sp>
        <p:nvSpPr>
          <p:cNvPr id="3" name="Inhaltsplatzhalter 2"/>
          <p:cNvSpPr>
            <a:spLocks noGrp="1"/>
          </p:cNvSpPr>
          <p:nvPr>
            <p:ph idx="1"/>
          </p:nvPr>
        </p:nvSpPr>
        <p:spPr/>
        <p:txBody>
          <a:bodyPr/>
          <a:lstStyle/>
          <a:p>
            <a:r>
              <a:rPr lang="en-US" dirty="0">
                <a:hlinkClick r:id="rId2"/>
              </a:rPr>
              <a:t>http://</a:t>
            </a:r>
            <a:r>
              <a:rPr lang="en-US" dirty="0" smtClean="0">
                <a:hlinkClick r:id="rId2"/>
              </a:rPr>
              <a:t>www.mein-deutschbuch.de/lernen.php?menu_id=148</a:t>
            </a:r>
            <a:r>
              <a:rPr lang="en-US" dirty="0" smtClean="0"/>
              <a:t> </a:t>
            </a:r>
          </a:p>
          <a:p>
            <a:r>
              <a:rPr lang="en-US" dirty="0">
                <a:hlinkClick r:id="rId3"/>
              </a:rPr>
              <a:t>https://</a:t>
            </a:r>
            <a:r>
              <a:rPr lang="en-US" dirty="0" smtClean="0">
                <a:hlinkClick r:id="rId3"/>
              </a:rPr>
              <a:t>deutsch.lingolia.com/de/grammatik/verben/passiv</a:t>
            </a:r>
            <a:r>
              <a:rPr lang="en-US" dirty="0" smtClean="0"/>
              <a:t> </a:t>
            </a:r>
            <a:endParaRPr lang="en-US" dirty="0" smtClean="0"/>
          </a:p>
          <a:p>
            <a:r>
              <a:rPr lang="en-US">
                <a:hlinkClick r:id="rId4"/>
              </a:rPr>
              <a:t>https</a:t>
            </a:r>
            <a:r>
              <a:rPr lang="en-US">
                <a:hlinkClick r:id="rId4"/>
              </a:rPr>
              <a:t>://</a:t>
            </a:r>
            <a:r>
              <a:rPr lang="en-US" smtClean="0">
                <a:hlinkClick r:id="rId4"/>
              </a:rPr>
              <a:t>deutsch.lingolia.com/de/grammatik/verben/passiv/uebungen</a:t>
            </a:r>
            <a:r>
              <a:rPr lang="en-US" smtClean="0"/>
              <a:t> </a:t>
            </a:r>
            <a:endParaRPr lang="en-US" dirty="0"/>
          </a:p>
        </p:txBody>
      </p:sp>
    </p:spTree>
    <p:extLst>
      <p:ext uri="{BB962C8B-B14F-4D97-AF65-F5344CB8AC3E}">
        <p14:creationId xmlns:p14="http://schemas.microsoft.com/office/powerpoint/2010/main" val="2227659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Passiv vs. Aktiv</a:t>
            </a:r>
            <a:endParaRPr lang="en-US" dirty="0"/>
          </a:p>
        </p:txBody>
      </p:sp>
      <p:sp>
        <p:nvSpPr>
          <p:cNvPr id="3" name="Inhaltsplatzhalter 2"/>
          <p:cNvSpPr>
            <a:spLocks noGrp="1"/>
          </p:cNvSpPr>
          <p:nvPr>
            <p:ph idx="1"/>
          </p:nvPr>
        </p:nvSpPr>
        <p:spPr/>
        <p:txBody>
          <a:bodyPr/>
          <a:lstStyle/>
          <a:p>
            <a:pPr marL="0" indent="0">
              <a:buNone/>
            </a:pPr>
            <a:r>
              <a:rPr lang="de-DE" sz="3000" u="sng" dirty="0" smtClean="0">
                <a:solidFill>
                  <a:srgbClr val="003366"/>
                </a:solidFill>
              </a:rPr>
              <a:t>Aktivsatz</a:t>
            </a:r>
            <a:r>
              <a:rPr lang="de-DE" sz="3000" u="sng" dirty="0" smtClean="0"/>
              <a:t>: </a:t>
            </a:r>
          </a:p>
          <a:p>
            <a:pPr marL="0" indent="0">
              <a:buNone/>
            </a:pPr>
            <a:r>
              <a:rPr lang="de-DE" sz="3000" dirty="0" smtClean="0">
                <a:solidFill>
                  <a:srgbClr val="FF0000"/>
                </a:solidFill>
              </a:rPr>
              <a:t>Der Maurer </a:t>
            </a:r>
            <a:r>
              <a:rPr lang="de-DE" sz="3000" dirty="0" smtClean="0">
                <a:solidFill>
                  <a:srgbClr val="00B0F0"/>
                </a:solidFill>
              </a:rPr>
              <a:t>baut </a:t>
            </a:r>
            <a:r>
              <a:rPr lang="de-DE" sz="3000" dirty="0" smtClean="0">
                <a:solidFill>
                  <a:srgbClr val="00B050"/>
                </a:solidFill>
              </a:rPr>
              <a:t>das Haus.</a:t>
            </a:r>
          </a:p>
          <a:p>
            <a:pPr marL="0" indent="0">
              <a:buNone/>
            </a:pPr>
            <a:endParaRPr lang="de-DE" sz="3000" dirty="0"/>
          </a:p>
          <a:p>
            <a:pPr marL="0" indent="0">
              <a:buNone/>
            </a:pPr>
            <a:r>
              <a:rPr lang="de-DE" sz="3000" u="sng" dirty="0" smtClean="0">
                <a:solidFill>
                  <a:srgbClr val="003366"/>
                </a:solidFill>
              </a:rPr>
              <a:t>Passivsatz</a:t>
            </a:r>
            <a:r>
              <a:rPr lang="de-DE" sz="3000" u="sng" dirty="0" smtClean="0"/>
              <a:t>: </a:t>
            </a:r>
          </a:p>
          <a:p>
            <a:pPr marL="0" indent="0">
              <a:buNone/>
            </a:pPr>
            <a:r>
              <a:rPr lang="de-DE" sz="3000" dirty="0" smtClean="0">
                <a:solidFill>
                  <a:srgbClr val="00B050"/>
                </a:solidFill>
              </a:rPr>
              <a:t>Das Haus </a:t>
            </a:r>
            <a:r>
              <a:rPr lang="de-DE" sz="3000" dirty="0" smtClean="0">
                <a:solidFill>
                  <a:srgbClr val="00B0F0"/>
                </a:solidFill>
              </a:rPr>
              <a:t>wird</a:t>
            </a:r>
            <a:r>
              <a:rPr lang="de-DE" sz="3000" dirty="0" smtClean="0"/>
              <a:t> </a:t>
            </a:r>
            <a:r>
              <a:rPr lang="de-DE" sz="3000" dirty="0" smtClean="0">
                <a:solidFill>
                  <a:srgbClr val="FF0000"/>
                </a:solidFill>
              </a:rPr>
              <a:t>(vom Maurer) </a:t>
            </a:r>
            <a:r>
              <a:rPr lang="de-DE" sz="3000" dirty="0" smtClean="0">
                <a:solidFill>
                  <a:srgbClr val="00B0F0"/>
                </a:solidFill>
              </a:rPr>
              <a:t>gebaut</a:t>
            </a:r>
            <a:r>
              <a:rPr lang="de-DE" sz="3000" dirty="0" smtClean="0"/>
              <a:t>.</a:t>
            </a:r>
            <a:endParaRPr lang="en-US" sz="3000" dirty="0"/>
          </a:p>
        </p:txBody>
      </p:sp>
    </p:spTree>
    <p:extLst>
      <p:ext uri="{BB962C8B-B14F-4D97-AF65-F5344CB8AC3E}">
        <p14:creationId xmlns:p14="http://schemas.microsoft.com/office/powerpoint/2010/main" val="146463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Passiv vs. Aktiv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u="sng" dirty="0" smtClean="0">
                <a:solidFill>
                  <a:srgbClr val="003366"/>
                </a:solidFill>
              </a:rPr>
              <a:t>Aktivsatz</a:t>
            </a:r>
            <a:r>
              <a:rPr lang="de-DE" sz="3000" u="sng" dirty="0" smtClean="0"/>
              <a:t>: </a:t>
            </a:r>
          </a:p>
          <a:p>
            <a:pPr marL="0" indent="0">
              <a:buNone/>
            </a:pPr>
            <a:r>
              <a:rPr lang="de-DE" sz="3000" dirty="0" smtClean="0">
                <a:solidFill>
                  <a:srgbClr val="FF0000"/>
                </a:solidFill>
              </a:rPr>
              <a:t>Der Lehrer </a:t>
            </a:r>
            <a:r>
              <a:rPr lang="de-DE" sz="3000" dirty="0" smtClean="0">
                <a:solidFill>
                  <a:srgbClr val="00B0F0"/>
                </a:solidFill>
              </a:rPr>
              <a:t>unterrichtet </a:t>
            </a:r>
            <a:r>
              <a:rPr lang="de-DE" sz="3000" dirty="0" smtClean="0">
                <a:solidFill>
                  <a:srgbClr val="00B050"/>
                </a:solidFill>
              </a:rPr>
              <a:t>die Schüler.</a:t>
            </a:r>
          </a:p>
          <a:p>
            <a:pPr marL="0" indent="0">
              <a:buNone/>
            </a:pPr>
            <a:endParaRPr lang="de-DE" sz="3000" dirty="0"/>
          </a:p>
          <a:p>
            <a:pPr marL="0" indent="0">
              <a:buNone/>
            </a:pPr>
            <a:r>
              <a:rPr lang="de-DE" sz="3000" u="sng" dirty="0" smtClean="0">
                <a:solidFill>
                  <a:srgbClr val="003366"/>
                </a:solidFill>
              </a:rPr>
              <a:t>Passivsatz</a:t>
            </a:r>
            <a:r>
              <a:rPr lang="de-DE" sz="3000" u="sng" dirty="0" smtClean="0"/>
              <a:t>: </a:t>
            </a:r>
          </a:p>
          <a:p>
            <a:pPr marL="0" indent="0">
              <a:buNone/>
            </a:pPr>
            <a:r>
              <a:rPr lang="de-DE" sz="3000" dirty="0" smtClean="0">
                <a:solidFill>
                  <a:srgbClr val="00B050"/>
                </a:solidFill>
              </a:rPr>
              <a:t>Die Schüler </a:t>
            </a:r>
            <a:r>
              <a:rPr lang="de-DE" sz="3000" dirty="0" smtClean="0">
                <a:solidFill>
                  <a:srgbClr val="00B0F0"/>
                </a:solidFill>
              </a:rPr>
              <a:t>werden</a:t>
            </a:r>
            <a:r>
              <a:rPr lang="de-DE" sz="3000" dirty="0" smtClean="0"/>
              <a:t> </a:t>
            </a:r>
            <a:r>
              <a:rPr lang="de-DE" sz="3000" dirty="0" smtClean="0">
                <a:solidFill>
                  <a:srgbClr val="FF0000"/>
                </a:solidFill>
              </a:rPr>
              <a:t>(vom Lehrer) </a:t>
            </a:r>
            <a:r>
              <a:rPr lang="de-DE" sz="3000" dirty="0" smtClean="0">
                <a:solidFill>
                  <a:srgbClr val="00B0F0"/>
                </a:solidFill>
              </a:rPr>
              <a:t>unterrichtet</a:t>
            </a:r>
            <a:r>
              <a:rPr lang="de-DE" sz="3000" dirty="0" smtClean="0"/>
              <a:t>.</a:t>
            </a:r>
            <a:endParaRPr lang="en-US" sz="3000" dirty="0"/>
          </a:p>
        </p:txBody>
      </p:sp>
    </p:spTree>
    <p:extLst>
      <p:ext uri="{BB962C8B-B14F-4D97-AF65-F5344CB8AC3E}">
        <p14:creationId xmlns:p14="http://schemas.microsoft.com/office/powerpoint/2010/main" val="148127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Passiv vs. Aktiv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lgn="ctr">
              <a:lnSpc>
                <a:spcPct val="150000"/>
              </a:lnSpc>
              <a:buNone/>
            </a:pPr>
            <a:r>
              <a:rPr lang="de-DE" sz="5400" dirty="0" smtClean="0">
                <a:solidFill>
                  <a:srgbClr val="003366"/>
                </a:solidFill>
              </a:rPr>
              <a:t>Warum nennt man diese grammatikalische Form „Passiv“?</a:t>
            </a:r>
            <a:endParaRPr lang="en-US" sz="5400" dirty="0"/>
          </a:p>
        </p:txBody>
      </p:sp>
    </p:spTree>
    <p:extLst>
      <p:ext uri="{BB962C8B-B14F-4D97-AF65-F5344CB8AC3E}">
        <p14:creationId xmlns:p14="http://schemas.microsoft.com/office/powerpoint/2010/main" val="384413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a:t>
            </a:r>
            <a:r>
              <a:rPr lang="de-DE" dirty="0" smtClean="0"/>
              <a:t>. Bildung: Vorgangspassiv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buNone/>
            </a:pPr>
            <a:r>
              <a:rPr lang="de-DE" sz="3000" dirty="0" smtClean="0">
                <a:solidFill>
                  <a:srgbClr val="003366"/>
                </a:solidFill>
              </a:rPr>
              <a:t>Beispiele</a:t>
            </a:r>
            <a:r>
              <a:rPr lang="de-DE" sz="3000" dirty="0" smtClean="0"/>
              <a:t>:</a:t>
            </a:r>
          </a:p>
          <a:p>
            <a:pPr algn="just"/>
            <a:r>
              <a:rPr lang="de-DE" sz="3200" dirty="0">
                <a:solidFill>
                  <a:srgbClr val="003366"/>
                </a:solidFill>
              </a:rPr>
              <a:t>Das Fenster </a:t>
            </a:r>
            <a:r>
              <a:rPr lang="de-DE" sz="3200" b="1" dirty="0">
                <a:solidFill>
                  <a:srgbClr val="003366"/>
                </a:solidFill>
              </a:rPr>
              <a:t>wird</a:t>
            </a:r>
            <a:r>
              <a:rPr lang="de-DE" sz="3200" dirty="0">
                <a:solidFill>
                  <a:srgbClr val="003366"/>
                </a:solidFill>
              </a:rPr>
              <a:t> vom Lehrer </a:t>
            </a:r>
            <a:r>
              <a:rPr lang="de-DE" sz="3200" b="1" dirty="0">
                <a:solidFill>
                  <a:srgbClr val="003366"/>
                </a:solidFill>
              </a:rPr>
              <a:t>geöffnet.</a:t>
            </a:r>
          </a:p>
          <a:p>
            <a:pPr algn="just"/>
            <a:r>
              <a:rPr lang="de-DE" sz="3200" dirty="0">
                <a:solidFill>
                  <a:srgbClr val="003366"/>
                </a:solidFill>
              </a:rPr>
              <a:t>Die Hausaufgaben </a:t>
            </a:r>
            <a:r>
              <a:rPr lang="de-DE" sz="3200" b="1" dirty="0">
                <a:solidFill>
                  <a:srgbClr val="003366"/>
                </a:solidFill>
              </a:rPr>
              <a:t>werden</a:t>
            </a:r>
            <a:r>
              <a:rPr lang="de-DE" sz="3200" dirty="0">
                <a:solidFill>
                  <a:srgbClr val="003366"/>
                </a:solidFill>
              </a:rPr>
              <a:t> vom Schüler </a:t>
            </a:r>
            <a:r>
              <a:rPr lang="de-DE" sz="3200" b="1" dirty="0">
                <a:solidFill>
                  <a:srgbClr val="003366"/>
                </a:solidFill>
              </a:rPr>
              <a:t>gemacht.</a:t>
            </a:r>
          </a:p>
          <a:p>
            <a:pPr algn="just"/>
            <a:r>
              <a:rPr lang="de-DE" sz="3200" dirty="0">
                <a:solidFill>
                  <a:srgbClr val="003366"/>
                </a:solidFill>
              </a:rPr>
              <a:t>Das Schwimmbad </a:t>
            </a:r>
            <a:r>
              <a:rPr lang="de-DE" sz="3200" b="1" dirty="0">
                <a:solidFill>
                  <a:srgbClr val="003366"/>
                </a:solidFill>
              </a:rPr>
              <a:t>wird</a:t>
            </a:r>
            <a:r>
              <a:rPr lang="de-DE" sz="3200" dirty="0">
                <a:solidFill>
                  <a:srgbClr val="003366"/>
                </a:solidFill>
              </a:rPr>
              <a:t> </a:t>
            </a:r>
            <a:r>
              <a:rPr lang="de-DE" sz="3200" b="1" dirty="0">
                <a:solidFill>
                  <a:srgbClr val="003366"/>
                </a:solidFill>
              </a:rPr>
              <a:t>geschlossen</a:t>
            </a:r>
            <a:r>
              <a:rPr lang="de-DE" sz="3200" dirty="0">
                <a:solidFill>
                  <a:srgbClr val="003366"/>
                </a:solidFill>
              </a:rPr>
              <a:t>.</a:t>
            </a:r>
          </a:p>
          <a:p>
            <a:pPr marL="0" indent="0">
              <a:buNone/>
            </a:pPr>
            <a:endParaRPr lang="en-US" sz="3000" dirty="0"/>
          </a:p>
        </p:txBody>
      </p:sp>
    </p:spTree>
    <p:extLst>
      <p:ext uri="{BB962C8B-B14F-4D97-AF65-F5344CB8AC3E}">
        <p14:creationId xmlns:p14="http://schemas.microsoft.com/office/powerpoint/2010/main" val="6236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a:t>
            </a:r>
            <a:r>
              <a:rPr lang="de-DE" dirty="0" smtClean="0"/>
              <a:t>. Bildung: Vorgangspassiv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lgn="just">
              <a:buNone/>
            </a:pPr>
            <a:r>
              <a:rPr lang="de-DE" sz="2800" u="sng" dirty="0" smtClean="0">
                <a:solidFill>
                  <a:srgbClr val="003366"/>
                </a:solidFill>
              </a:rPr>
              <a:t>Hilfsverb: </a:t>
            </a:r>
            <a:r>
              <a:rPr lang="de-DE" sz="2800" b="1" u="sng" dirty="0">
                <a:solidFill>
                  <a:srgbClr val="003366"/>
                </a:solidFill>
              </a:rPr>
              <a:t>w</a:t>
            </a:r>
            <a:r>
              <a:rPr lang="de-DE" sz="2800" b="1" u="sng" dirty="0" smtClean="0">
                <a:solidFill>
                  <a:srgbClr val="003366"/>
                </a:solidFill>
              </a:rPr>
              <a:t>erden</a:t>
            </a:r>
          </a:p>
          <a:p>
            <a:pPr marL="0" indent="0" algn="just">
              <a:buNone/>
            </a:pPr>
            <a:r>
              <a:rPr lang="de-DE" sz="2800" dirty="0" smtClean="0">
                <a:solidFill>
                  <a:srgbClr val="003366"/>
                </a:solidFill>
              </a:rPr>
              <a:t>Ich werde</a:t>
            </a:r>
          </a:p>
          <a:p>
            <a:pPr marL="0" indent="0" algn="just">
              <a:buNone/>
            </a:pPr>
            <a:r>
              <a:rPr lang="de-DE" sz="2800" dirty="0" smtClean="0">
                <a:solidFill>
                  <a:srgbClr val="003366"/>
                </a:solidFill>
              </a:rPr>
              <a:t>Du wirst</a:t>
            </a:r>
          </a:p>
          <a:p>
            <a:pPr marL="0" indent="0" algn="just">
              <a:buNone/>
            </a:pPr>
            <a:r>
              <a:rPr lang="de-DE" sz="2800" dirty="0" smtClean="0">
                <a:solidFill>
                  <a:srgbClr val="003366"/>
                </a:solidFill>
              </a:rPr>
              <a:t>Er/Sie/Es wird			+ Verb im Partizip II</a:t>
            </a:r>
          </a:p>
          <a:p>
            <a:pPr marL="0" indent="0" algn="just">
              <a:buNone/>
            </a:pPr>
            <a:r>
              <a:rPr lang="de-DE" sz="2800" dirty="0" smtClean="0">
                <a:solidFill>
                  <a:srgbClr val="003366"/>
                </a:solidFill>
              </a:rPr>
              <a:t>Wir werden</a:t>
            </a:r>
          </a:p>
          <a:p>
            <a:pPr marL="0" indent="0" algn="just">
              <a:buNone/>
            </a:pPr>
            <a:r>
              <a:rPr lang="de-DE" sz="2800" dirty="0" smtClean="0">
                <a:solidFill>
                  <a:srgbClr val="003366"/>
                </a:solidFill>
              </a:rPr>
              <a:t>Ihr werdet</a:t>
            </a:r>
          </a:p>
          <a:p>
            <a:pPr marL="0" indent="0" algn="just">
              <a:buNone/>
            </a:pPr>
            <a:r>
              <a:rPr lang="de-DE" sz="2800" dirty="0" smtClean="0">
                <a:solidFill>
                  <a:srgbClr val="003366"/>
                </a:solidFill>
              </a:rPr>
              <a:t>Sie werden</a:t>
            </a:r>
          </a:p>
        </p:txBody>
      </p:sp>
      <p:sp>
        <p:nvSpPr>
          <p:cNvPr id="4" name="Geschweifte Klammer rechts 3"/>
          <p:cNvSpPr/>
          <p:nvPr/>
        </p:nvSpPr>
        <p:spPr>
          <a:xfrm>
            <a:off x="3923928" y="2636912"/>
            <a:ext cx="1152128" cy="345638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4589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a:t>
            </a:r>
            <a:r>
              <a:rPr lang="de-DE" dirty="0" smtClean="0"/>
              <a:t>. Bildung: Vorgangspassiv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lgn="just">
              <a:buNone/>
            </a:pPr>
            <a:r>
              <a:rPr lang="de-DE" sz="2800" u="sng" dirty="0" smtClean="0">
                <a:solidFill>
                  <a:srgbClr val="003366"/>
                </a:solidFill>
              </a:rPr>
              <a:t>Was ist das </a:t>
            </a:r>
            <a:r>
              <a:rPr lang="de-DE" sz="2800" u="sng" dirty="0" err="1" smtClean="0">
                <a:solidFill>
                  <a:srgbClr val="003366"/>
                </a:solidFill>
              </a:rPr>
              <a:t>Partizp</a:t>
            </a:r>
            <a:r>
              <a:rPr lang="de-DE" sz="2800" u="sng" dirty="0" smtClean="0">
                <a:solidFill>
                  <a:srgbClr val="003366"/>
                </a:solidFill>
              </a:rPr>
              <a:t> II?</a:t>
            </a:r>
          </a:p>
          <a:p>
            <a:pPr algn="just"/>
            <a:r>
              <a:rPr lang="de-DE" sz="2800" i="1" dirty="0">
                <a:solidFill>
                  <a:srgbClr val="003366"/>
                </a:solidFill>
              </a:rPr>
              <a:t>m</a:t>
            </a:r>
            <a:r>
              <a:rPr lang="de-DE" sz="2800" i="1" dirty="0" smtClean="0">
                <a:solidFill>
                  <a:srgbClr val="003366"/>
                </a:solidFill>
              </a:rPr>
              <a:t>achen </a:t>
            </a:r>
            <a:r>
              <a:rPr lang="de-DE" sz="2800" i="1" dirty="0" smtClean="0">
                <a:solidFill>
                  <a:srgbClr val="003366"/>
                </a:solidFill>
                <a:sym typeface="Wingdings" panose="05000000000000000000" pitchFamily="2" charset="2"/>
              </a:rPr>
              <a:t> gemacht</a:t>
            </a:r>
          </a:p>
          <a:p>
            <a:pPr algn="just"/>
            <a:r>
              <a:rPr lang="de-DE" sz="2800" i="1" dirty="0" smtClean="0">
                <a:solidFill>
                  <a:srgbClr val="003366"/>
                </a:solidFill>
                <a:sym typeface="Wingdings" panose="05000000000000000000" pitchFamily="2" charset="2"/>
              </a:rPr>
              <a:t>sagen  gesagt</a:t>
            </a:r>
          </a:p>
          <a:p>
            <a:pPr algn="just"/>
            <a:r>
              <a:rPr lang="de-DE" sz="2800" i="1" dirty="0" smtClean="0">
                <a:solidFill>
                  <a:srgbClr val="003366"/>
                </a:solidFill>
                <a:sym typeface="Wingdings" panose="05000000000000000000" pitchFamily="2" charset="2"/>
              </a:rPr>
              <a:t>kaufen  gekauft</a:t>
            </a:r>
          </a:p>
          <a:p>
            <a:pPr algn="just"/>
            <a:r>
              <a:rPr lang="de-DE" sz="2800" i="1" dirty="0" smtClean="0">
                <a:solidFill>
                  <a:srgbClr val="003366"/>
                </a:solidFill>
                <a:sym typeface="Wingdings" panose="05000000000000000000" pitchFamily="2" charset="2"/>
              </a:rPr>
              <a:t>schreiben  geschrieben</a:t>
            </a:r>
          </a:p>
          <a:p>
            <a:pPr algn="just"/>
            <a:r>
              <a:rPr lang="de-DE" sz="2800" i="1" dirty="0" smtClean="0">
                <a:solidFill>
                  <a:srgbClr val="003366"/>
                </a:solidFill>
                <a:sym typeface="Wingdings" panose="05000000000000000000" pitchFamily="2" charset="2"/>
              </a:rPr>
              <a:t>entscheiden  entschieden</a:t>
            </a:r>
          </a:p>
          <a:p>
            <a:pPr algn="just"/>
            <a:r>
              <a:rPr lang="de-DE" sz="2800" i="1" dirty="0" smtClean="0">
                <a:solidFill>
                  <a:srgbClr val="003366"/>
                </a:solidFill>
                <a:sym typeface="Wingdings" panose="05000000000000000000" pitchFamily="2" charset="2"/>
              </a:rPr>
              <a:t>denken  gedacht</a:t>
            </a:r>
            <a:endParaRPr lang="de-DE" sz="2800" i="1" dirty="0" smtClean="0">
              <a:solidFill>
                <a:srgbClr val="003366"/>
              </a:solidFill>
            </a:endParaRPr>
          </a:p>
        </p:txBody>
      </p:sp>
    </p:spTree>
    <p:extLst>
      <p:ext uri="{BB962C8B-B14F-4D97-AF65-F5344CB8AC3E}">
        <p14:creationId xmlns:p14="http://schemas.microsoft.com/office/powerpoint/2010/main" val="481631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a:t>
            </a:r>
            <a:r>
              <a:rPr lang="de-DE" dirty="0" smtClean="0"/>
              <a:t>. Bildung: Vorgangspassiv</a:t>
            </a:r>
            <a:endParaRPr lang="en-US" dirty="0"/>
          </a:p>
        </p:txBody>
      </p:sp>
      <p:sp>
        <p:nvSpPr>
          <p:cNvPr id="3" name="Inhaltsplatzhalter 2"/>
          <p:cNvSpPr>
            <a:spLocks noGrp="1"/>
          </p:cNvSpPr>
          <p:nvPr>
            <p:ph idx="1"/>
          </p:nvPr>
        </p:nvSpPr>
        <p:spPr>
          <a:xfrm>
            <a:off x="838200" y="2590800"/>
            <a:ext cx="7910264" cy="3552844"/>
          </a:xfrm>
        </p:spPr>
        <p:txBody>
          <a:bodyPr/>
          <a:lstStyle/>
          <a:p>
            <a:pPr marL="0" indent="0" algn="just">
              <a:buNone/>
            </a:pPr>
            <a:r>
              <a:rPr lang="de-DE" dirty="0" smtClean="0">
                <a:solidFill>
                  <a:srgbClr val="003366"/>
                </a:solidFill>
              </a:rPr>
              <a:t>Wenn man die Person/ die Sache kennt, die etwas macht, kann man es folgendermaßen ausdrücken:</a:t>
            </a:r>
          </a:p>
          <a:p>
            <a:pPr marL="0" indent="0" algn="just">
              <a:buNone/>
            </a:pPr>
            <a:endParaRPr lang="de-DE" dirty="0" smtClean="0">
              <a:solidFill>
                <a:srgbClr val="003366"/>
              </a:solidFill>
            </a:endParaRPr>
          </a:p>
          <a:p>
            <a:pPr marL="0" indent="0" algn="just">
              <a:buNone/>
            </a:pPr>
            <a:r>
              <a:rPr lang="de-DE" sz="2800" i="1" dirty="0" smtClean="0">
                <a:solidFill>
                  <a:srgbClr val="FF0000"/>
                </a:solidFill>
              </a:rPr>
              <a:t>Von + DATIV:</a:t>
            </a:r>
          </a:p>
          <a:p>
            <a:pPr marL="0" indent="0" algn="just">
              <a:buNone/>
            </a:pPr>
            <a:r>
              <a:rPr lang="de-DE" sz="2800" i="1" dirty="0" smtClean="0">
                <a:solidFill>
                  <a:srgbClr val="003366"/>
                </a:solidFill>
              </a:rPr>
              <a:t>Das Haus wird </a:t>
            </a:r>
            <a:r>
              <a:rPr lang="de-DE" sz="2800" i="1" dirty="0" smtClean="0">
                <a:solidFill>
                  <a:srgbClr val="FF0000"/>
                </a:solidFill>
              </a:rPr>
              <a:t>von mir </a:t>
            </a:r>
            <a:r>
              <a:rPr lang="de-DE" sz="2800" i="1" dirty="0" smtClean="0">
                <a:solidFill>
                  <a:srgbClr val="003366"/>
                </a:solidFill>
              </a:rPr>
              <a:t>gebaut.</a:t>
            </a:r>
          </a:p>
          <a:p>
            <a:pPr marL="0" indent="0" algn="just">
              <a:buNone/>
            </a:pPr>
            <a:r>
              <a:rPr lang="de-DE" sz="2800" i="1" dirty="0" smtClean="0">
                <a:solidFill>
                  <a:srgbClr val="FF0000"/>
                </a:solidFill>
              </a:rPr>
              <a:t>Durch + AKKUSATIV</a:t>
            </a:r>
            <a:r>
              <a:rPr lang="de-DE" sz="2800" i="1" dirty="0" smtClean="0">
                <a:solidFill>
                  <a:srgbClr val="003366"/>
                </a:solidFill>
              </a:rPr>
              <a:t>:</a:t>
            </a:r>
          </a:p>
          <a:p>
            <a:pPr marL="0" indent="0" algn="just">
              <a:buNone/>
            </a:pPr>
            <a:r>
              <a:rPr lang="de-DE" sz="2800" i="1" dirty="0" smtClean="0">
                <a:solidFill>
                  <a:srgbClr val="003366"/>
                </a:solidFill>
              </a:rPr>
              <a:t>Der Mann wurde </a:t>
            </a:r>
            <a:r>
              <a:rPr lang="de-DE" sz="2800" i="1" dirty="0" smtClean="0">
                <a:solidFill>
                  <a:srgbClr val="FF0000"/>
                </a:solidFill>
              </a:rPr>
              <a:t>durch die Operation </a:t>
            </a:r>
            <a:r>
              <a:rPr lang="de-DE" sz="2800" i="1" dirty="0" smtClean="0">
                <a:solidFill>
                  <a:srgbClr val="003366"/>
                </a:solidFill>
              </a:rPr>
              <a:t>gerettet.</a:t>
            </a:r>
          </a:p>
        </p:txBody>
      </p:sp>
    </p:spTree>
    <p:extLst>
      <p:ext uri="{BB962C8B-B14F-4D97-AF65-F5344CB8AC3E}">
        <p14:creationId xmlns:p14="http://schemas.microsoft.com/office/powerpoint/2010/main" val="2389261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orlage_ohne_Titelbild_englisch-1">
  <a:themeElements>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clrMap bg1="lt1" tx1="dk1" bg2="lt2" tx2="dk2" accent1="accent1" accent2="accent2" accent3="accent3" accent4="accent4" accent5="accent5" accent6="accent6" hlink="hlink" folHlink="folHlink"/>
    </a:extraClrScheme>
    <a:extraClrScheme>
      <a:clrScheme name="ub-cd-neu-v2-4 2">
        <a:dk1>
          <a:srgbClr val="000000"/>
        </a:dk1>
        <a:lt1>
          <a:srgbClr val="C8D0E2"/>
        </a:lt1>
        <a:dk2>
          <a:srgbClr val="00457D"/>
        </a:dk2>
        <a:lt2>
          <a:srgbClr val="808080"/>
        </a:lt2>
        <a:accent1>
          <a:srgbClr val="5D7FAA"/>
        </a:accent1>
        <a:accent2>
          <a:srgbClr val="FFD300"/>
        </a:accent2>
        <a:accent3>
          <a:srgbClr val="E0E4EE"/>
        </a:accent3>
        <a:accent4>
          <a:srgbClr val="000000"/>
        </a:accent4>
        <a:accent5>
          <a:srgbClr val="B6C0D2"/>
        </a:accent5>
        <a:accent6>
          <a:srgbClr val="E7BF00"/>
        </a:accent6>
        <a:hlink>
          <a:srgbClr val="92A5C5"/>
        </a:hlink>
        <a:folHlink>
          <a:srgbClr val="FFE37D"/>
        </a:folHlink>
      </a:clrScheme>
      <a:clrMap bg1="lt1" tx1="dk1" bg2="lt2" tx2="dk2" accent1="accent1" accent2="accent2" accent3="accent3" accent4="accent4" accent5="accent5" accent6="accent6" hlink="hlink" folHlink="folHlink"/>
    </a:extraClrScheme>
    <a:extraClrScheme>
      <a:clrScheme name="ub-cd-neu-v2-4 3">
        <a:dk1>
          <a:srgbClr val="000000"/>
        </a:dk1>
        <a:lt1>
          <a:srgbClr val="C8D0E2"/>
        </a:lt1>
        <a:dk2>
          <a:srgbClr val="00457D"/>
        </a:dk2>
        <a:lt2>
          <a:srgbClr val="808080"/>
        </a:lt2>
        <a:accent1>
          <a:srgbClr val="5D7FAA"/>
        </a:accent1>
        <a:accent2>
          <a:srgbClr val="E6444F"/>
        </a:accent2>
        <a:accent3>
          <a:srgbClr val="E0E4EE"/>
        </a:accent3>
        <a:accent4>
          <a:srgbClr val="000000"/>
        </a:accent4>
        <a:accent5>
          <a:srgbClr val="B6C0D2"/>
        </a:accent5>
        <a:accent6>
          <a:srgbClr val="D03D47"/>
        </a:accent6>
        <a:hlink>
          <a:srgbClr val="92A5C5"/>
        </a:hlink>
        <a:folHlink>
          <a:srgbClr val="F1998F"/>
        </a:folHlink>
      </a:clrScheme>
      <a:clrMap bg1="lt1" tx1="dk1" bg2="lt2" tx2="dk2" accent1="accent1" accent2="accent2" accent3="accent3" accent4="accent4" accent5="accent5" accent6="accent6" hlink="hlink" folHlink="folHlink"/>
    </a:extraClrScheme>
    <a:extraClrScheme>
      <a:clrScheme name="ub-cd-neu-v2-4 4">
        <a:dk1>
          <a:srgbClr val="000000"/>
        </a:dk1>
        <a:lt1>
          <a:srgbClr val="C8D0E2"/>
        </a:lt1>
        <a:dk2>
          <a:srgbClr val="00457D"/>
        </a:dk2>
        <a:lt2>
          <a:srgbClr val="808080"/>
        </a:lt2>
        <a:accent1>
          <a:srgbClr val="5D7FAA"/>
        </a:accent1>
        <a:accent2>
          <a:srgbClr val="878783"/>
        </a:accent2>
        <a:accent3>
          <a:srgbClr val="E0E4EE"/>
        </a:accent3>
        <a:accent4>
          <a:srgbClr val="000000"/>
        </a:accent4>
        <a:accent5>
          <a:srgbClr val="B6C0D2"/>
        </a:accent5>
        <a:accent6>
          <a:srgbClr val="7A7A76"/>
        </a:accent6>
        <a:hlink>
          <a:srgbClr val="92A5C5"/>
        </a:hlink>
        <a:folHlink>
          <a:srgbClr val="B9BAB7"/>
        </a:folHlink>
      </a:clrScheme>
      <a:clrMap bg1="lt1" tx1="dk1" bg2="lt2" tx2="dk2" accent1="accent1" accent2="accent2" accent3="accent3" accent4="accent4" accent5="accent5" accent6="accent6" hlink="hlink" folHlink="folHlink"/>
    </a:extraClrScheme>
    <a:extraClrScheme>
      <a:clrScheme name="ub-cd-neu-v2-4 5">
        <a:dk1>
          <a:srgbClr val="000000"/>
        </a:dk1>
        <a:lt1>
          <a:srgbClr val="C8D0E2"/>
        </a:lt1>
        <a:dk2>
          <a:srgbClr val="00457D"/>
        </a:dk2>
        <a:lt2>
          <a:srgbClr val="808080"/>
        </a:lt2>
        <a:accent1>
          <a:srgbClr val="5D7FAA"/>
        </a:accent1>
        <a:accent2>
          <a:srgbClr val="00457D"/>
        </a:accent2>
        <a:accent3>
          <a:srgbClr val="E0E4EE"/>
        </a:accent3>
        <a:accent4>
          <a:srgbClr val="000000"/>
        </a:accent4>
        <a:accent5>
          <a:srgbClr val="B6C0D2"/>
        </a:accent5>
        <a:accent6>
          <a:srgbClr val="003E71"/>
        </a:accent6>
        <a:hlink>
          <a:srgbClr val="92A5C5"/>
        </a:hlink>
        <a:folHlink>
          <a:srgbClr val="C8D0E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Vorlage_ohne_Titelbild_englisch-1</Template>
  <TotalTime>0</TotalTime>
  <Words>626</Words>
  <Application>Microsoft Office PowerPoint</Application>
  <PresentationFormat>Bildschirmpräsentation (4:3)</PresentationFormat>
  <Paragraphs>147</Paragraphs>
  <Slides>25</Slides>
  <Notes>1</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Vorlage_ohne_Titelbild_englisch-1</vt:lpstr>
      <vt:lpstr>Das Passiv im Deutschen (Präsens)</vt:lpstr>
      <vt:lpstr>1. Passiv vs. Aktiv</vt:lpstr>
      <vt:lpstr>1. Passiv vs. Aktiv</vt:lpstr>
      <vt:lpstr>1. Passiv vs. Aktiv</vt:lpstr>
      <vt:lpstr>1. Passiv vs. Aktiv</vt:lpstr>
      <vt:lpstr>2. Bildung: Vorgangspassiv</vt:lpstr>
      <vt:lpstr>2. Bildung: Vorgangspassiv</vt:lpstr>
      <vt:lpstr>2. Bildung: Vorgangspassiv</vt:lpstr>
      <vt:lpstr>2. Bildung: Vorgangspassiv</vt:lpstr>
      <vt:lpstr>3. Bildung: Zustandspassiv</vt:lpstr>
      <vt:lpstr>4. Beispiele</vt:lpstr>
      <vt:lpstr>4. Beispiele</vt:lpstr>
      <vt:lpstr>4. Beispiele</vt:lpstr>
      <vt:lpstr>4. Beispiele</vt:lpstr>
      <vt:lpstr>4. Beispiele</vt:lpstr>
      <vt:lpstr>4. Beispiele</vt:lpstr>
      <vt:lpstr>4. Beispiele</vt:lpstr>
      <vt:lpstr>4. Beispiele</vt:lpstr>
      <vt:lpstr>4. Beispiele</vt:lpstr>
      <vt:lpstr>4. Beispiele</vt:lpstr>
      <vt:lpstr>4. Beispiele</vt:lpstr>
      <vt:lpstr>4. Beispiele</vt:lpstr>
      <vt:lpstr>4. Beispiele</vt:lpstr>
      <vt:lpstr>4. Beispiele</vt:lpstr>
      <vt:lpstr>Internetlinks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school experiences in different countries</dc:title>
  <dc:creator>Daniel Münch</dc:creator>
  <cp:lastModifiedBy>Daniel Münch</cp:lastModifiedBy>
  <cp:revision>24</cp:revision>
  <dcterms:created xsi:type="dcterms:W3CDTF">2014-09-10T15:39:23Z</dcterms:created>
  <dcterms:modified xsi:type="dcterms:W3CDTF">2014-10-17T18:27:09Z</dcterms:modified>
</cp:coreProperties>
</file>